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2" r:id="rId3"/>
    <p:sldId id="308" r:id="rId4"/>
    <p:sldId id="301" r:id="rId5"/>
    <p:sldId id="304" r:id="rId6"/>
    <p:sldId id="298" r:id="rId7"/>
    <p:sldId id="297" r:id="rId8"/>
    <p:sldId id="257" r:id="rId9"/>
    <p:sldId id="299" r:id="rId10"/>
    <p:sldId id="258" r:id="rId11"/>
    <p:sldId id="262" r:id="rId12"/>
    <p:sldId id="263" r:id="rId13"/>
    <p:sldId id="261" r:id="rId14"/>
    <p:sldId id="264" r:id="rId15"/>
    <p:sldId id="274" r:id="rId16"/>
    <p:sldId id="272" r:id="rId17"/>
    <p:sldId id="26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305" r:id="rId29"/>
    <p:sldId id="311" r:id="rId30"/>
    <p:sldId id="287" r:id="rId31"/>
    <p:sldId id="310" r:id="rId32"/>
    <p:sldId id="286" r:id="rId33"/>
    <p:sldId id="309" r:id="rId34"/>
    <p:sldId id="306" r:id="rId35"/>
    <p:sldId id="273" r:id="rId36"/>
    <p:sldId id="271" r:id="rId37"/>
    <p:sldId id="275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Mullin" initials="CM" lastIdx="5" clrIdx="0">
    <p:extLst>
      <p:ext uri="{19B8F6BF-5375-455C-9EA6-DF929625EA0E}">
        <p15:presenceInfo xmlns:p15="http://schemas.microsoft.com/office/powerpoint/2012/main" userId="S-1-5-21-1614895754-1757981266-725345543-676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7T14:57:04.701" idx="3">
    <p:pos x="10" y="10"/>
    <p:text>Order will vary (and be updated as needed for flow) based on what areas are identified as the student's strengths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20T08:20:54.011" idx="5">
    <p:pos x="10" y="10"/>
    <p:text>Students will be provided with a blank version of the table, which we will fill in together.  Also in the presentation, only one box at a time will be revealed and discussed.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8CCA8-680A-4683-858D-6702E2297CA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76FA-8359-4AEB-AC10-4A409F428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3BDA-15FC-4D63-8163-002EDA1D68F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33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22147" indent="-27774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10996" indent="-22219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55394" indent="-22219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999793" indent="-22219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44191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888590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332988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777386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0DD631-E643-4064-9CE4-F43FAB576758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55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6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4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8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2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6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4544-4F50-4011-BE01-F84ED248D05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8E4E-EE14-4DFE-A96D-B429FAC6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2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0/DNA_replication_split.svg" TargetMode="External"/><Relationship Id="rId2" Type="http://schemas.openxmlformats.org/officeDocument/2006/relationships/hyperlink" Target="https://www.youtube.com/watch?v=f-ldPgEfAH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WK0fIyFl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4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watch?v=DwAFZb8juMQ" TargetMode="Externa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G5dQczmBu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5/53/NHGRI_human_male_karyotype.pn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Cells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Conditions for life</a:t>
            </a:r>
          </a:p>
          <a:p>
            <a:r>
              <a:rPr lang="en-US" dirty="0" smtClean="0"/>
              <a:t>Cells</a:t>
            </a:r>
          </a:p>
          <a:p>
            <a:r>
              <a:rPr lang="en-US" dirty="0" smtClean="0"/>
              <a:t>Dividing to Multiply</a:t>
            </a:r>
          </a:p>
          <a:p>
            <a:r>
              <a:rPr lang="en-US" dirty="0" smtClean="0"/>
              <a:t>Levels of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15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Review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84" y="609600"/>
            <a:ext cx="8686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The following structures are the most essential ones for cellular reproduction:</a:t>
            </a:r>
          </a:p>
          <a:p>
            <a:r>
              <a:rPr lang="en-US" b="1" dirty="0" smtClean="0"/>
              <a:t>Cell Membrane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flexible barrier which protects the cell, and controls what can enter and exit the cell.</a:t>
            </a:r>
          </a:p>
          <a:p>
            <a:r>
              <a:rPr lang="en-US" b="1" dirty="0" smtClean="0"/>
              <a:t>Cytoplasm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fluid inside the cell membrane which allows substances to circulate in the cell</a:t>
            </a:r>
          </a:p>
          <a:p>
            <a:r>
              <a:rPr lang="en-US" b="1" dirty="0" smtClean="0"/>
              <a:t>Nucleus: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Controls cells activities (growth and reproduction) and contains DNA</a:t>
            </a:r>
          </a:p>
          <a:p>
            <a:r>
              <a:rPr lang="en-US" b="1" dirty="0" smtClean="0"/>
              <a:t>Nuclear Membrane: </a:t>
            </a:r>
            <a:r>
              <a:rPr lang="en-US" dirty="0" smtClean="0">
                <a:solidFill>
                  <a:srgbClr val="FF0000"/>
                </a:solidFill>
              </a:rPr>
              <a:t>protects the nucleus and controls exchanges between nucleus and the rest of the cell.</a:t>
            </a:r>
          </a:p>
        </p:txBody>
      </p:sp>
    </p:spTree>
    <p:extLst>
      <p:ext uri="{BB962C8B-B14F-4D97-AF65-F5344CB8AC3E}">
        <p14:creationId xmlns:p14="http://schemas.microsoft.com/office/powerpoint/2010/main" val="12824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 smtClean="0"/>
              <a:t>DNA stands for </a:t>
            </a:r>
            <a:r>
              <a:rPr lang="en-US" sz="4000" b="1" u="sng" dirty="0">
                <a:solidFill>
                  <a:srgbClr val="FF0000"/>
                </a:solidFill>
              </a:rPr>
              <a:t>D</a:t>
            </a:r>
            <a:r>
              <a:rPr lang="en-US" sz="4000" b="1" u="sng" dirty="0" smtClean="0"/>
              <a:t>eoxyribo</a:t>
            </a:r>
            <a:r>
              <a:rPr lang="en-US" sz="4000" b="1" u="sng" dirty="0" smtClean="0">
                <a:solidFill>
                  <a:srgbClr val="FF0000"/>
                </a:solidFill>
              </a:rPr>
              <a:t>n</a:t>
            </a:r>
            <a:r>
              <a:rPr lang="en-US" sz="4000" b="1" u="sng" dirty="0" smtClean="0"/>
              <a:t>ucleic 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b="1" u="sng" dirty="0" smtClean="0"/>
              <a:t>cid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/>
              <a:t>DNA is located in the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cell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nucleus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dirty="0" smtClean="0"/>
              <a:t>and contains all our genetic information.</a:t>
            </a:r>
            <a:endParaRPr lang="en-US" sz="4000" b="1" u="sng" dirty="0" smtClean="0"/>
          </a:p>
          <a:p>
            <a:pPr>
              <a:lnSpc>
                <a:spcPct val="90000"/>
              </a:lnSpc>
              <a:defRPr/>
            </a:pPr>
            <a:r>
              <a:rPr lang="en-US" sz="4000" dirty="0" smtClean="0"/>
              <a:t>A complete molecule of DNA is called a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chromosome.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/>
              <a:t>A DNA molecule is </a:t>
            </a:r>
            <a:r>
              <a:rPr lang="en-US" sz="4000" dirty="0"/>
              <a:t>made up of two long chains that are coiled together to form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a double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helix </a:t>
            </a:r>
            <a:r>
              <a:rPr lang="en-US" sz="4000" dirty="0" smtClean="0"/>
              <a:t>structure. When straightened, it looks like a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ladder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helix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067800" cy="5821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DNA </a:t>
            </a:r>
            <a:r>
              <a:rPr lang="en-US" sz="3600" dirty="0"/>
              <a:t>is made up of four nitrogen bases: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dirty="0"/>
              <a:t>	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	Adenine (A)			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		Thymine (T)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		Guanine (G)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		Cytosine (C)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dirty="0" smtClean="0"/>
              <a:t>Each bar on the “ladder” is called a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nucleotide</a:t>
            </a:r>
            <a:r>
              <a:rPr lang="en-US" sz="3600" dirty="0" smtClean="0"/>
              <a:t> and is made of two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base pairs</a:t>
            </a:r>
            <a:r>
              <a:rPr lang="en-US" sz="3600" dirty="0" smtClean="0"/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dirty="0" smtClean="0"/>
              <a:t>They are always paired: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A-T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and C-G </a:t>
            </a:r>
            <a:r>
              <a:rPr lang="en-US" sz="3600" dirty="0"/>
              <a:t>(page 128</a:t>
            </a:r>
            <a:r>
              <a:rPr lang="en-US" sz="3600" dirty="0" smtClean="0"/>
              <a:t>).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CA" sz="3600" dirty="0" smtClean="0"/>
              <a:t>The </a:t>
            </a:r>
            <a:r>
              <a:rPr lang="en-CA" sz="3600" dirty="0"/>
              <a:t>order in which these base pairs are arranged determines the </a:t>
            </a:r>
            <a:r>
              <a:rPr lang="en-CA" sz="3600" dirty="0">
                <a:solidFill>
                  <a:schemeClr val="bg2">
                    <a:lumMod val="50000"/>
                  </a:schemeClr>
                </a:solidFill>
              </a:rPr>
              <a:t>genetic  	         information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89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8" descr="dna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756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3d_model_DNA_w_phosphat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3) Illustration : Segment de brin d'ADN montrant les bases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1052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940425" y="4437063"/>
            <a:ext cx="27717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**C and G pair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**A and T pair up</a:t>
            </a:r>
          </a:p>
        </p:txBody>
      </p:sp>
    </p:spTree>
    <p:extLst>
      <p:ext uri="{BB962C8B-B14F-4D97-AF65-F5344CB8AC3E}">
        <p14:creationId xmlns:p14="http://schemas.microsoft.com/office/powerpoint/2010/main" val="33629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 &amp; Genes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b="1" dirty="0"/>
              <a:t>Chromosomes: </a:t>
            </a:r>
            <a:r>
              <a:rPr lang="en-US" altLang="en-US" dirty="0"/>
              <a:t>structures containing an individual’s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genetic code.</a:t>
            </a:r>
            <a:r>
              <a:rPr lang="en-US" altLang="en-US" dirty="0"/>
              <a:t> In animal and plant cells, the chromosomes are located in the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nucleus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marL="34290" indent="0">
              <a:buNone/>
            </a:pPr>
            <a:r>
              <a:rPr lang="en-US" altLang="en-US" dirty="0" smtClean="0"/>
              <a:t>Chromosomes </a:t>
            </a:r>
            <a:r>
              <a:rPr lang="en-US" altLang="en-US" dirty="0"/>
              <a:t>contain:</a:t>
            </a:r>
          </a:p>
          <a:p>
            <a:r>
              <a:rPr lang="en-US" altLang="en-US" b="1" dirty="0"/>
              <a:t>Genes: </a:t>
            </a:r>
            <a:r>
              <a:rPr lang="en-US" altLang="en-US" dirty="0"/>
              <a:t>chromosome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segments </a:t>
            </a:r>
            <a:r>
              <a:rPr lang="en-US" altLang="en-US" dirty="0"/>
              <a:t>that determine specific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genetic characteristics. </a:t>
            </a:r>
            <a:r>
              <a:rPr lang="en-US" altLang="en-US" dirty="0"/>
              <a:t>We all have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similar</a:t>
            </a:r>
            <a:r>
              <a:rPr lang="en-US" altLang="en-US" dirty="0"/>
              <a:t> genes but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minor</a:t>
            </a:r>
            <a:r>
              <a:rPr lang="en-US" altLang="en-US" dirty="0"/>
              <a:t> differences make us all unique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Genes </a:t>
            </a:r>
            <a:r>
              <a:rPr lang="en-US" altLang="en-US" dirty="0"/>
              <a:t>are segments of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DNA</a:t>
            </a:r>
            <a:r>
              <a:rPr lang="en-US" altLang="en-US" dirty="0"/>
              <a:t> that determine a particular genetic characteristic. They can be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dominant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recessive. </a:t>
            </a:r>
            <a:r>
              <a:rPr lang="en-US" altLang="en-US" dirty="0" smtClean="0"/>
              <a:t>Genes contain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codes for hereditary traits </a:t>
            </a:r>
            <a:r>
              <a:rPr lang="en-US" altLang="en-US" dirty="0"/>
              <a:t>such as eye color, skin color, etc.</a:t>
            </a:r>
          </a:p>
          <a:p>
            <a:r>
              <a:rPr lang="en-US" altLang="en-US" dirty="0"/>
              <a:t>Chromosomes form when DNA packs itself up tightly by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coiling  itself </a:t>
            </a:r>
            <a:r>
              <a:rPr lang="en-US" altLang="en-US" dirty="0"/>
              <a:t>again and again until it is shaped like an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altLang="en-US" dirty="0"/>
              <a:t>.</a:t>
            </a:r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7884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5364" name="Picture 5" descr="G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1800"/>
            <a:ext cx="676910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3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91442" y="143164"/>
            <a:ext cx="8147248" cy="1145405"/>
          </a:xfrm>
        </p:spPr>
        <p:txBody>
          <a:bodyPr>
            <a:normAutofit/>
          </a:bodyPr>
          <a:lstStyle/>
          <a:p>
            <a:pPr algn="l" eaLnBrk="1" hangingPunct="1"/>
            <a:endParaRPr lang="en-US" altLang="en-US" sz="2800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7248" cy="4535488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5124" name="Picture 4" descr="chrom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2" y="1067339"/>
            <a:ext cx="7505588" cy="579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3204680" y="1787526"/>
            <a:ext cx="1000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61867" y="1643063"/>
            <a:ext cx="10009" cy="1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1690335" y="1787526"/>
            <a:ext cx="1343730" cy="37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cytoplasm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262512" y="2438400"/>
            <a:ext cx="1573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Cell membrane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362200" y="2761565"/>
            <a:ext cx="609600" cy="134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36239" y="2091930"/>
            <a:ext cx="547689" cy="424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48768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Human cells contain 23 pairs of chromosomes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Cells divide for three reasons: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</a:t>
            </a:r>
            <a:r>
              <a:rPr lang="en-US" b="1" dirty="0" smtClean="0"/>
              <a:t>increase</a:t>
            </a:r>
            <a:r>
              <a:rPr lang="en-US" dirty="0" smtClean="0"/>
              <a:t> in numbers and allow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growth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somatic/diploid </a:t>
            </a:r>
            <a:r>
              <a:rPr lang="en-US" dirty="0" smtClean="0">
                <a:solidFill>
                  <a:schemeClr val="bg1"/>
                </a:solidFill>
              </a:rPr>
              <a:t>cells </a:t>
            </a:r>
            <a:r>
              <a:rPr lang="en-US" dirty="0" smtClean="0"/>
              <a:t>(2n))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Tissue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repair</a:t>
            </a:r>
            <a:r>
              <a:rPr lang="en-US" dirty="0" smtClean="0"/>
              <a:t>  (somatic/diploid </a:t>
            </a:r>
            <a:r>
              <a:rPr lang="en-US" dirty="0"/>
              <a:t>cells (2n))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Sexual reproduction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haploid</a:t>
            </a:r>
            <a:r>
              <a:rPr lang="en-US" dirty="0" smtClean="0"/>
              <a:t> cells (n))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** But they are not always dividing. Mostly they are ensuring the proper functioning of the human organism.</a:t>
            </a:r>
          </a:p>
        </p:txBody>
      </p:sp>
    </p:spTree>
    <p:extLst>
      <p:ext uri="{BB962C8B-B14F-4D97-AF65-F5344CB8AC3E}">
        <p14:creationId xmlns:p14="http://schemas.microsoft.com/office/powerpoint/2010/main" val="16951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do cells Multiply?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Cells use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Mitosis</a:t>
            </a:r>
            <a:r>
              <a:rPr lang="en-US" altLang="en-US" dirty="0" smtClean="0"/>
              <a:t> to multiply.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Mitosis: process of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cell division </a:t>
            </a:r>
            <a:r>
              <a:rPr lang="en-US" altLang="en-US" dirty="0" smtClean="0"/>
              <a:t>in which the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original </a:t>
            </a:r>
            <a:r>
              <a:rPr lang="en-US" altLang="en-US" dirty="0" smtClean="0"/>
              <a:t>cell divides to produce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two identical </a:t>
            </a:r>
            <a:r>
              <a:rPr lang="en-US" altLang="en-US" dirty="0" smtClean="0"/>
              <a:t>cells called daughter cells (diploid cells (2n)).</a:t>
            </a:r>
          </a:p>
          <a:p>
            <a:r>
              <a:rPr lang="en-US" dirty="0"/>
              <a:t>Used for 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growth of new cells </a:t>
            </a:r>
            <a:r>
              <a:rPr lang="en-US" dirty="0"/>
              <a:t>and to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repair damaged tissue</a:t>
            </a:r>
            <a:endParaRPr lang="en-CA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32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Essential for 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conditions essential for the </a:t>
            </a:r>
            <a:r>
              <a:rPr lang="en-US" dirty="0" smtClean="0"/>
              <a:t>development </a:t>
            </a:r>
            <a:r>
              <a:rPr lang="en-US" dirty="0"/>
              <a:t>of life on earth </a:t>
            </a:r>
            <a:r>
              <a:rPr lang="en-US" dirty="0" smtClean="0"/>
              <a:t>are things </a:t>
            </a:r>
            <a:r>
              <a:rPr lang="en-US" dirty="0"/>
              <a:t>that made it possible </a:t>
            </a:r>
            <a:r>
              <a:rPr lang="en-US" dirty="0" smtClean="0"/>
              <a:t>for: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synthesis of the first organic molecules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their </a:t>
            </a:r>
            <a:r>
              <a:rPr lang="en-US" dirty="0">
                <a:solidFill>
                  <a:srgbClr val="FFFF00"/>
                </a:solidFill>
              </a:rPr>
              <a:t>development into living </a:t>
            </a:r>
            <a:r>
              <a:rPr lang="en-US" dirty="0" smtClean="0">
                <a:solidFill>
                  <a:srgbClr val="FFFF00"/>
                </a:solidFill>
              </a:rPr>
              <a:t>cells.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conditions do you believe must be met to allow life to develop and thrive on Earth?</a:t>
            </a:r>
          </a:p>
          <a:p>
            <a:endParaRPr lang="en-US" dirty="0"/>
          </a:p>
          <a:p>
            <a:r>
              <a:rPr lang="en-US" dirty="0" smtClean="0"/>
              <a:t>Brainstorm for five minutes. Think of anything that allows us to survive.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80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Two Functions of Mitosis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1~ Ensures </a:t>
            </a:r>
            <a:r>
              <a:rPr lang="en-US" altLang="en-US" b="1" dirty="0" smtClean="0">
                <a:solidFill>
                  <a:srgbClr val="CC00FF"/>
                </a:solidFill>
              </a:rPr>
              <a:t>growth </a:t>
            </a:r>
            <a:r>
              <a:rPr lang="en-US" altLang="en-US" dirty="0" smtClean="0"/>
              <a:t>(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increase in the number </a:t>
            </a:r>
            <a:r>
              <a:rPr lang="en-US" altLang="en-US" dirty="0" smtClean="0"/>
              <a:t>of cells that make up an organism).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When our bodies grow so does the # of cells, so we have more cells when we are adults than when we are babies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Mitotic activity: # of mitoses carried out by cells (more intense during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childhood and adolescence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than any other stage of life)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D6FB32-F9AA-4EAB-8FB4-2F8A3EC99EDC}" type="datetime1">
              <a:rPr lang="en-US" altLang="en-US"/>
              <a:pPr>
                <a:defRPr/>
              </a:pPr>
              <a:t>9/3/2019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8E583A-AA12-459D-BF5A-EC9AB00ECA48}" type="slidenum">
              <a:rPr lang="en-US" altLang="en-US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2~ Ensures </a:t>
            </a:r>
            <a:r>
              <a:rPr lang="en-US" altLang="en-US" b="1" dirty="0" smtClean="0">
                <a:solidFill>
                  <a:srgbClr val="CC00FF"/>
                </a:solidFill>
              </a:rPr>
              <a:t>repair</a:t>
            </a:r>
            <a:r>
              <a:rPr lang="en-US" altLang="en-US" dirty="0" smtClean="0"/>
              <a:t> of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damaged tissues</a:t>
            </a:r>
            <a:r>
              <a:rPr lang="en-US" altLang="en-US" dirty="0" smtClean="0"/>
              <a:t>,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repair areas of the body that have been accidentally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damaged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(ex. Injuries, cuts, fractures and hemorrhages)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Certain cells wear down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more easily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than others and need replacing more often (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eg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 Skin cells are replaced every 2 weeks and white blood cells every 120 days)</a:t>
            </a:r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0424E4-B58C-4D04-9406-9C63DC502B7C}" type="datetime1">
              <a:rPr lang="en-US" altLang="en-US" smtClean="0"/>
              <a:pPr>
                <a:defRPr/>
              </a:pPr>
              <a:t>9/3/2019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Template copyright 2005 www.brainybetty.com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EA86B8-E14E-475B-A4FC-5798B5A4EC8D}" type="slidenum">
              <a:rPr lang="en-US" altLang="en-US">
                <a:solidFill>
                  <a:srgbClr val="FFFFFF"/>
                </a:solidFill>
              </a:rPr>
              <a:pPr eaLnBrk="1" hangingPunct="1"/>
              <a:t>21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525963"/>
          </a:xfrm>
        </p:spPr>
        <p:txBody>
          <a:bodyPr/>
          <a:lstStyle/>
          <a:p>
            <a:r>
              <a:rPr lang="en-US" altLang="en-US" b="1" dirty="0" smtClean="0">
                <a:ea typeface="ＭＳ Ｐゴシック" panose="020B0600070205080204" pitchFamily="34" charset="-128"/>
              </a:rPr>
              <a:t>FYI: Amitotic cells are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cells of the body that cannot reproduce by mitosis (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eg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 Nerves of the spinal cord and brain).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These are unable to repair themselves if damaged or destroyed</a:t>
            </a:r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8202" name="Picture 10" descr="Image result for did you k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260648"/>
            <a:ext cx="31146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46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 of Mitosis: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CA" sz="2200" dirty="0">
                <a:solidFill>
                  <a:srgbClr val="FF0000"/>
                </a:solidFill>
                <a:hlinkClick r:id="rId2"/>
              </a:rPr>
              <a:t>https://www.youtube.com/watch?v=f-ldPgEfAHI</a:t>
            </a:r>
            <a:r>
              <a:rPr lang="en-CA" dirty="0"/>
              <a:t/>
            </a:r>
            <a:br>
              <a:rPr lang="en-CA" dirty="0"/>
            </a:b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771775" y="1752600"/>
            <a:ext cx="62198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DNA must be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doubled</a:t>
            </a:r>
            <a:r>
              <a:rPr lang="en-US" altLang="en-US" dirty="0" smtClean="0"/>
              <a:t> before the cell divides (process called “DNA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replication</a:t>
            </a:r>
            <a:r>
              <a:rPr lang="en-US" altLang="en-US" dirty="0" smtClean="0"/>
              <a:t>”). To do this, the DNA unzips like a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zipper</a:t>
            </a:r>
            <a:r>
              <a:rPr lang="en-US" altLang="en-US" dirty="0" smtClean="0"/>
              <a:t> and new bases are added in the right order and attach to each of the separate strands, forming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2 identical DNA strands.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476250"/>
            <a:ext cx="2916238" cy="5976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9224" name="Picture 5" descr="Image:DNA replication split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28289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4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5943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 of Mitosis:</a:t>
            </a:r>
          </a:p>
        </p:txBody>
      </p:sp>
      <p:pic>
        <p:nvPicPr>
          <p:cNvPr id="1024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8316912" cy="301783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279B4B-B2ED-4D29-AFEC-EECAF44F1852}" type="datetime1">
              <a:rPr lang="en-US" altLang="en-US"/>
              <a:pPr>
                <a:defRPr/>
              </a:pPr>
              <a:t>9/3/2019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1844D1-F1B6-4D47-B151-7EBAD5AC42C7}" type="slidenum">
              <a:rPr lang="en-US" altLang="en-US">
                <a:solidFill>
                  <a:srgbClr val="FFFFFF"/>
                </a:solidFill>
              </a:rPr>
              <a:pPr eaLnBrk="1" hangingPunct="1"/>
              <a:t>24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784225" y="3933825"/>
            <a:ext cx="7891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DNA 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Replicates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Chromosomes </a:t>
            </a:r>
            <a:r>
              <a:rPr lang="en-US" altLang="en-US" sz="2400" dirty="0">
                <a:latin typeface="Arial" panose="020B0604020202020204" pitchFamily="34" charset="0"/>
              </a:rPr>
              <a:t>are formed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DNA lines up in 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center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Chromosomes 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split </a:t>
            </a:r>
            <a:r>
              <a:rPr lang="en-US" altLang="en-US" sz="2400" dirty="0">
                <a:latin typeface="Arial" panose="020B0604020202020204" pitchFamily="34" charset="0"/>
              </a:rPr>
              <a:t>up and go to 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opposite ends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Cell 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divides</a:t>
            </a:r>
            <a:r>
              <a:rPr lang="en-US" altLang="en-US" sz="2400" dirty="0">
                <a:latin typeface="Arial" panose="020B0604020202020204" pitchFamily="34" charset="0"/>
              </a:rPr>
              <a:t> creating two daughter cells (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diploid cells</a:t>
            </a:r>
            <a:r>
              <a:rPr lang="en-US" altLang="en-US" sz="2400" dirty="0">
                <a:latin typeface="Arial" panose="020B0604020202020204" pitchFamily="34" charset="0"/>
              </a:rPr>
              <a:t>) with the 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same </a:t>
            </a:r>
            <a:r>
              <a:rPr lang="en-US" altLang="en-US" sz="2400" dirty="0">
                <a:latin typeface="Arial" panose="020B0604020202020204" pitchFamily="34" charset="0"/>
              </a:rPr>
              <a:t>genetic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9316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Meiosis</a:t>
            </a:r>
            <a:br>
              <a:rPr lang="en-US" dirty="0" smtClean="0"/>
            </a:br>
            <a:r>
              <a:rPr lang="en-CA" altLang="en-US" sz="2200" b="1" dirty="0">
                <a:hlinkClick r:id="rId2"/>
              </a:rPr>
              <a:t>https://www.youtube.com/watch?v=toWK0fIyFlY</a:t>
            </a:r>
            <a:r>
              <a:rPr lang="en-CA" altLang="en-US" b="1" dirty="0"/>
              <a:t/>
            </a:r>
            <a:br>
              <a:rPr lang="en-CA" altLang="en-US" b="1" dirty="0"/>
            </a:br>
            <a:r>
              <a:rPr lang="en-US" dirty="0" smtClean="0"/>
              <a:t>(sex cell division)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CA" altLang="en-US" b="1" dirty="0" smtClean="0">
                <a:solidFill>
                  <a:srgbClr val="00FF00"/>
                </a:solidFill>
              </a:rPr>
              <a:t>Meiosis </a:t>
            </a:r>
            <a:r>
              <a:rPr lang="en-CA" altLang="en-US" dirty="0" smtClean="0"/>
              <a:t>is a form of cell division that produces </a:t>
            </a:r>
            <a:r>
              <a:rPr lang="en-CA" altLang="en-US" dirty="0" smtClean="0">
                <a:solidFill>
                  <a:schemeClr val="bg2">
                    <a:lumMod val="50000"/>
                  </a:schemeClr>
                </a:solidFill>
              </a:rPr>
              <a:t>4 reproductive cells</a:t>
            </a:r>
            <a:r>
              <a:rPr lang="en-CA" altLang="en-US" dirty="0" smtClean="0"/>
              <a:t> that are </a:t>
            </a:r>
            <a:r>
              <a:rPr lang="en-CA" altLang="en-US" dirty="0" smtClean="0">
                <a:solidFill>
                  <a:schemeClr val="bg2">
                    <a:lumMod val="50000"/>
                  </a:schemeClr>
                </a:solidFill>
              </a:rPr>
              <a:t>different</a:t>
            </a:r>
            <a:r>
              <a:rPr lang="en-CA" altLang="en-US" dirty="0" smtClean="0"/>
              <a:t> from the original cell because they each contain </a:t>
            </a:r>
            <a:r>
              <a:rPr lang="en-CA" altLang="en-US" dirty="0" smtClean="0">
                <a:solidFill>
                  <a:schemeClr val="bg2">
                    <a:lumMod val="50000"/>
                  </a:schemeClr>
                </a:solidFill>
              </a:rPr>
              <a:t>half </a:t>
            </a:r>
            <a:r>
              <a:rPr lang="en-CA" altLang="en-US" dirty="0" smtClean="0"/>
              <a:t>the DNA</a:t>
            </a:r>
          </a:p>
          <a:p>
            <a:pPr eaLnBrk="1" hangingPunct="1"/>
            <a:r>
              <a:rPr lang="en-US" altLang="en-US" dirty="0" smtClean="0"/>
              <a:t>The result is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4 daughter cells</a:t>
            </a:r>
            <a:r>
              <a:rPr lang="en-US" altLang="en-US" dirty="0" smtClean="0"/>
              <a:t>, each contain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23 chromosomes</a:t>
            </a:r>
            <a:r>
              <a:rPr lang="en-US" altLang="en-US" dirty="0" smtClean="0"/>
              <a:t> and all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different</a:t>
            </a:r>
            <a:r>
              <a:rPr lang="en-US" altLang="en-US" dirty="0" smtClean="0"/>
              <a:t> genetic material.</a:t>
            </a:r>
          </a:p>
          <a:p>
            <a:pPr eaLnBrk="1" hangingPunct="1"/>
            <a:r>
              <a:rPr lang="en-US" altLang="en-US" dirty="0" smtClean="0"/>
              <a:t>Each daughter cell ends up with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half</a:t>
            </a:r>
            <a:r>
              <a:rPr lang="en-US" altLang="en-US" dirty="0" smtClean="0"/>
              <a:t> the genetic info. These are called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haploid</a:t>
            </a:r>
            <a:r>
              <a:rPr lang="en-US" altLang="en-US" dirty="0" smtClean="0"/>
              <a:t>(n) cells.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96F70D-62B8-40C4-B8F3-3FEF6D191566}" type="slidenum">
              <a:rPr lang="en-US" altLang="en-US">
                <a:solidFill>
                  <a:srgbClr val="FFFFFF"/>
                </a:solidFill>
              </a:rPr>
              <a:pPr eaLnBrk="1" hangingPunct="1"/>
              <a:t>25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Gamete Formation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507413" cy="5256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Meiosis is how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sex cells </a:t>
            </a:r>
            <a:r>
              <a:rPr lang="en-US" altLang="en-US" dirty="0" smtClean="0"/>
              <a:t>are formed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None/>
            </a:pPr>
            <a:r>
              <a:rPr lang="en-CA" altLang="en-US" dirty="0" smtClean="0"/>
              <a:t>Sex Cells: </a:t>
            </a:r>
            <a:r>
              <a:rPr lang="en-CA" altLang="en-US" dirty="0" smtClean="0">
                <a:solidFill>
                  <a:schemeClr val="bg2">
                    <a:lumMod val="50000"/>
                  </a:schemeClr>
                </a:solidFill>
              </a:rPr>
              <a:t>Sperm and ovum </a:t>
            </a:r>
            <a:r>
              <a:rPr lang="en-CA" altLang="en-US" dirty="0" smtClean="0"/>
              <a:t>(egg), are also referred to as </a:t>
            </a:r>
            <a:r>
              <a:rPr lang="en-CA" altLang="en-US" b="1" dirty="0" smtClean="0">
                <a:solidFill>
                  <a:srgbClr val="FF0000"/>
                </a:solidFill>
              </a:rPr>
              <a:t>gametes</a:t>
            </a:r>
            <a:r>
              <a:rPr lang="en-CA" alt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45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4932363" cy="54721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 order to produce cells that contain only half the DNA, there are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TWO</a:t>
            </a:r>
            <a:r>
              <a:rPr lang="en-US" altLang="en-US" dirty="0" smtClean="0"/>
              <a:t> divisions that take place.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The first one is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similar</a:t>
            </a:r>
            <a:r>
              <a:rPr lang="en-US" altLang="en-US" dirty="0" smtClean="0"/>
              <a:t> to mitosis (where DNA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doubles</a:t>
            </a:r>
            <a:r>
              <a:rPr lang="en-US" altLang="en-US" dirty="0" smtClean="0"/>
              <a:t> itself first)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The second division happens right after the first division, </a:t>
            </a:r>
            <a:r>
              <a:rPr lang="en-US" altLang="en-US" u="sng" dirty="0" smtClean="0">
                <a:solidFill>
                  <a:schemeClr val="bg2">
                    <a:lumMod val="50000"/>
                  </a:schemeClr>
                </a:solidFill>
              </a:rPr>
              <a:t>but without </a:t>
            </a:r>
            <a:r>
              <a:rPr lang="en-US" altLang="en-US" u="sng" dirty="0" smtClean="0"/>
              <a:t>duplicating the DNA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8622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89925" cy="2376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4800" smtClean="0"/>
              <a:t>Basically, </a:t>
            </a:r>
            <a:r>
              <a:rPr lang="en-CA" altLang="en-US" sz="4800" b="1" smtClean="0">
                <a:solidFill>
                  <a:srgbClr val="00FF00"/>
                </a:solidFill>
              </a:rPr>
              <a:t>meiosis</a:t>
            </a:r>
            <a:r>
              <a:rPr lang="en-CA" altLang="en-US" sz="4800" smtClean="0"/>
              <a:t> is exactly like </a:t>
            </a:r>
            <a:r>
              <a:rPr lang="en-CA" altLang="en-US" sz="4800" b="1" smtClean="0">
                <a:solidFill>
                  <a:srgbClr val="3399FF"/>
                </a:solidFill>
              </a:rPr>
              <a:t>mitosis</a:t>
            </a:r>
            <a:r>
              <a:rPr lang="en-CA" altLang="en-US" sz="4800" smtClean="0"/>
              <a:t> but done </a:t>
            </a:r>
            <a:r>
              <a:rPr lang="en-CA" altLang="en-US" sz="4800" b="1" smtClean="0">
                <a:solidFill>
                  <a:srgbClr val="FF0000"/>
                </a:solidFill>
              </a:rPr>
              <a:t>twice</a:t>
            </a:r>
            <a:r>
              <a:rPr lang="en-CA" altLang="en-US" sz="4800" smtClean="0"/>
              <a:t> </a:t>
            </a:r>
            <a:r>
              <a:rPr lang="en-CA" altLang="en-US" sz="4800" b="1" u="sng" smtClean="0"/>
              <a:t>and</a:t>
            </a:r>
            <a:r>
              <a:rPr lang="en-CA" altLang="en-US" sz="4800" smtClean="0"/>
              <a:t> </a:t>
            </a:r>
            <a:r>
              <a:rPr lang="en-CA" altLang="en-US" sz="4800" b="1" smtClean="0">
                <a:solidFill>
                  <a:srgbClr val="FF0000"/>
                </a:solidFill>
              </a:rPr>
              <a:t>only copying the D.N.A. once.</a:t>
            </a:r>
          </a:p>
          <a:p>
            <a:pPr eaLnBrk="1" hangingPunct="1">
              <a:lnSpc>
                <a:spcPct val="90000"/>
              </a:lnSpc>
            </a:pPr>
            <a:endParaRPr lang="en-CA" altLang="en-US" sz="4800" b="1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9525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CA" altLang="en-US" b="1" smtClean="0">
                <a:solidFill>
                  <a:srgbClr val="3399FF"/>
                </a:solidFill>
              </a:rPr>
              <a:t>Mitosis</a:t>
            </a:r>
            <a:r>
              <a:rPr lang="en-CA" altLang="en-US" b="1" smtClean="0"/>
              <a:t> vs </a:t>
            </a:r>
            <a:r>
              <a:rPr lang="en-CA" altLang="en-US" b="1" smtClean="0">
                <a:solidFill>
                  <a:srgbClr val="00FF00"/>
                </a:solidFill>
              </a:rPr>
              <a:t>Meiosis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62928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457200"/>
            <a:ext cx="9167932" cy="605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8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6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1913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Summary of M&amp;M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732055"/>
              </p:ext>
            </p:extLst>
          </p:nvPr>
        </p:nvGraphicFramePr>
        <p:xfrm>
          <a:off x="0" y="1371599"/>
          <a:ext cx="92202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76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Mitosis</a:t>
                      </a:r>
                      <a:endParaRPr lang="en-US" sz="2400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Meiosis</a:t>
                      </a:r>
                      <a:endParaRPr lang="en-US" sz="2400" dirty="0"/>
                    </a:p>
                  </a:txBody>
                  <a:tcPr marL="91441" marR="91441" marT="45741" marB="45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7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Number of Chromosomes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23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Pairs</a:t>
                      </a:r>
                      <a:r>
                        <a:rPr lang="en-US" sz="1800" b="1" baseline="0" dirty="0" smtClean="0"/>
                        <a:t> of chromosomes (or 46 total)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23 chromosomes </a:t>
                      </a:r>
                      <a:r>
                        <a:rPr lang="en-US" sz="1800" b="1" smtClean="0"/>
                        <a:t>(total)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76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Function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Growth and repair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Reproduction</a:t>
                      </a:r>
                      <a:r>
                        <a:rPr lang="en-US" sz="1800" b="1" baseline="0" dirty="0" smtClean="0"/>
                        <a:t>/ Sex Cells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7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Number of Daughter Cells Produced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2 daughter</a:t>
                      </a:r>
                      <a:r>
                        <a:rPr lang="en-US" sz="1800" b="1" baseline="0" dirty="0" smtClean="0"/>
                        <a:t> cells 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4 daughter cells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77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Haploid or </a:t>
                      </a:r>
                      <a:r>
                        <a:rPr lang="en-US" sz="1800" b="1" dirty="0" err="1" smtClean="0"/>
                        <a:t>Diplod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Diploid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Haploid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94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Number of Divisions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 phase</a:t>
                      </a:r>
                      <a:r>
                        <a:rPr lang="en-US" sz="1800" b="1" baseline="0" dirty="0" smtClean="0"/>
                        <a:t> of division </a:t>
                      </a:r>
                    </a:p>
                    <a:p>
                      <a:pPr algn="l"/>
                      <a:r>
                        <a:rPr lang="en-US" sz="1800" b="1" baseline="0" dirty="0" smtClean="0"/>
                        <a:t>1 Phase of replication</a:t>
                      </a:r>
                      <a:endParaRPr lang="en-US" sz="1800" b="1" dirty="0"/>
                    </a:p>
                  </a:txBody>
                  <a:tcPr marL="91441" marR="91441"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2 phases of division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1 Phase of replication</a:t>
                      </a:r>
                      <a:endParaRPr lang="en-US" sz="1800" b="1" dirty="0" smtClean="0"/>
                    </a:p>
                    <a:p>
                      <a:pPr algn="l"/>
                      <a:endParaRPr lang="en-US" sz="1800" b="1" dirty="0"/>
                    </a:p>
                  </a:txBody>
                  <a:tcPr marL="91441" marR="91441" marT="45741" marB="457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5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229600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CA" dirty="0" smtClean="0">
              <a:hlinkClick r:id="rId6"/>
            </a:endParaRPr>
          </a:p>
          <a:p>
            <a:r>
              <a:rPr lang="en-CA" dirty="0" smtClean="0">
                <a:hlinkClick r:id="rId6"/>
              </a:rPr>
              <a:t>https</a:t>
            </a:r>
            <a:r>
              <a:rPr lang="en-CA" dirty="0">
                <a:hlinkClick r:id="rId6"/>
              </a:rPr>
              <a:t>://www.youtube.com/watch?v=DwAFZb8juMQ</a:t>
            </a:r>
            <a:endParaRPr lang="en-CA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4" name="Mitos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7368" y="132588"/>
            <a:ext cx="4267200" cy="3200400"/>
          </a:xfrm>
          <a:prstGeom prst="rect">
            <a:avLst/>
          </a:prstGeom>
        </p:spPr>
      </p:pic>
      <p:pic>
        <p:nvPicPr>
          <p:cNvPr id="5" name="Meiosi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4400" y="120396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40" y="-62445"/>
            <a:ext cx="8229600" cy="1143000"/>
          </a:xfrm>
        </p:spPr>
        <p:txBody>
          <a:bodyPr/>
          <a:lstStyle/>
          <a:p>
            <a:r>
              <a:rPr lang="en-US" dirty="0" smtClean="0"/>
              <a:t>Fertilization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55" y="8367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Meiosis prevents DNA from doubling with every generation.</a:t>
            </a:r>
          </a:p>
          <a:p>
            <a:pPr>
              <a:defRPr/>
            </a:pPr>
            <a:r>
              <a:rPr lang="en-CA" dirty="0" smtClean="0"/>
              <a:t>During </a:t>
            </a:r>
            <a:r>
              <a:rPr lang="en-CA" b="1" dirty="0">
                <a:solidFill>
                  <a:schemeClr val="bg2">
                    <a:lumMod val="50000"/>
                  </a:schemeClr>
                </a:solidFill>
              </a:rPr>
              <a:t>fertilization</a:t>
            </a:r>
            <a:r>
              <a:rPr lang="en-CA" dirty="0"/>
              <a:t> millions of spermatozoa (n) encounter the ovum (n). </a:t>
            </a:r>
          </a:p>
          <a:p>
            <a:pPr>
              <a:defRPr/>
            </a:pPr>
            <a:r>
              <a:rPr lang="en-CA" dirty="0"/>
              <a:t>Only one </a:t>
            </a:r>
            <a:r>
              <a:rPr lang="en-CA" dirty="0" smtClean="0"/>
              <a:t>sperm </a:t>
            </a:r>
            <a:r>
              <a:rPr lang="en-CA" dirty="0"/>
              <a:t>will be able to penetrate the ovum and combine the male genetic info (n) with that of the female (n) to produce a zygote (2n). </a:t>
            </a:r>
            <a:endParaRPr lang="en-CA" dirty="0" smtClean="0"/>
          </a:p>
          <a:p>
            <a:pPr>
              <a:defRPr/>
            </a:pPr>
            <a:r>
              <a:rPr lang="en-CA" dirty="0" smtClean="0"/>
              <a:t>Further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mitosis</a:t>
            </a:r>
            <a:r>
              <a:rPr lang="en-CA" dirty="0"/>
              <a:t> results in the development of an </a:t>
            </a:r>
            <a:r>
              <a:rPr lang="en-CA" b="1" dirty="0">
                <a:solidFill>
                  <a:schemeClr val="bg2">
                    <a:lumMod val="50000"/>
                  </a:schemeClr>
                </a:solidFill>
              </a:rPr>
              <a:t>embryo</a:t>
            </a:r>
            <a:r>
              <a:rPr lang="en-CA" b="1" dirty="0"/>
              <a:t> </a:t>
            </a:r>
            <a:r>
              <a:rPr lang="en-CA" dirty="0"/>
              <a:t>(first steps to a baby)</a:t>
            </a:r>
          </a:p>
          <a:p>
            <a:r>
              <a:rPr lang="en-CA" dirty="0" smtClean="0">
                <a:hlinkClick r:id="rId2"/>
              </a:rPr>
              <a:t>https://www.youtube.com/watch?v=OG5dQczmBus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83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gamete fert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" y="846138"/>
            <a:ext cx="8336314" cy="53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Questions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Which cells regenerate quickly?</a:t>
            </a:r>
          </a:p>
          <a:p>
            <a:pPr eaLnBrk="1" hangingPunct="1"/>
            <a:r>
              <a:rPr lang="en-CA" altLang="en-US" smtClean="0"/>
              <a:t>Which cells cannot regenerate?</a:t>
            </a:r>
          </a:p>
          <a:p>
            <a:pPr eaLnBrk="1" hangingPunct="1"/>
            <a:r>
              <a:rPr lang="en-CA" altLang="en-US" smtClean="0"/>
              <a:t>Why must sex cells be haploid (n)</a:t>
            </a:r>
          </a:p>
        </p:txBody>
      </p:sp>
    </p:spTree>
    <p:extLst>
      <p:ext uri="{BB962C8B-B14F-4D97-AF65-F5344CB8AC3E}">
        <p14:creationId xmlns:p14="http://schemas.microsoft.com/office/powerpoint/2010/main" val="33888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115300" cy="1143000"/>
          </a:xfrm>
        </p:spPr>
        <p:txBody>
          <a:bodyPr/>
          <a:lstStyle/>
          <a:p>
            <a:pPr algn="l" eaLnBrk="1" hangingPunct="1"/>
            <a:r>
              <a:rPr lang="fr-CA" altLang="en-US" sz="4800" dirty="0" smtClean="0">
                <a:solidFill>
                  <a:schemeClr val="bg1"/>
                </a:solidFill>
              </a:rPr>
              <a:t> </a:t>
            </a:r>
            <a:r>
              <a:rPr lang="fr-CA" altLang="en-US" sz="4800" b="1" dirty="0" smtClean="0">
                <a:solidFill>
                  <a:schemeClr val="bg1"/>
                </a:solidFill>
              </a:rPr>
              <a:t>Cellular </a:t>
            </a:r>
            <a:r>
              <a:rPr lang="fr-CA" altLang="en-US" sz="4800" b="1" dirty="0" err="1" smtClean="0">
                <a:solidFill>
                  <a:schemeClr val="bg1"/>
                </a:solidFill>
              </a:rPr>
              <a:t>Organization</a:t>
            </a:r>
            <a:endParaRPr lang="fr-CA" alt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760538"/>
            <a:ext cx="8507412" cy="46688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Remember: Humans have 23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pairs</a:t>
            </a:r>
            <a:r>
              <a:rPr lang="en-US" dirty="0" smtClean="0"/>
              <a:t> of chromosomes for a total of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46 </a:t>
            </a:r>
            <a:r>
              <a:rPr lang="en-US" dirty="0" smtClean="0"/>
              <a:t>chromosomes- 23 that come from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mom (egg) </a:t>
            </a:r>
            <a:r>
              <a:rPr lang="en-US" dirty="0" smtClean="0"/>
              <a:t>and 23 that come from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dad(sperm)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22 of the 23 pairs of Chromosomes  are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similar genes </a:t>
            </a:r>
            <a:r>
              <a:rPr lang="en-US" dirty="0" smtClean="0"/>
              <a:t>(ex: eye color) in both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men and women</a:t>
            </a:r>
            <a:r>
              <a:rPr lang="en-US" dirty="0" smtClean="0"/>
              <a:t>. (somatic cells)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23</a:t>
            </a:r>
            <a:r>
              <a:rPr lang="en-US" baseline="30000" dirty="0" smtClean="0"/>
              <a:t>rd</a:t>
            </a:r>
            <a:r>
              <a:rPr lang="en-US" dirty="0" smtClean="0"/>
              <a:t> pair are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sex chromosomes</a:t>
            </a:r>
            <a:r>
              <a:rPr lang="en-US" dirty="0" smtClean="0"/>
              <a:t>, X and 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Females have two X chromosomes while males have an X and a 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Chromosomes can be examined using a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karyotype</a:t>
            </a:r>
            <a:r>
              <a:rPr lang="en-US" altLang="en-US" dirty="0" smtClean="0"/>
              <a:t>, which is chart showing the pairs of chromosomes arranged according to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size and number.</a:t>
            </a:r>
          </a:p>
          <a:p>
            <a:endParaRPr lang="en-US" dirty="0"/>
          </a:p>
        </p:txBody>
      </p:sp>
      <p:pic>
        <p:nvPicPr>
          <p:cNvPr id="4" name="Picture 5" descr="Image:NHGRI human male karyotyp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019800" cy="469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439" y="1088562"/>
            <a:ext cx="4479561" cy="50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ma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8562"/>
            <a:ext cx="4648200" cy="50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12605" y="457200"/>
            <a:ext cx="4331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800" dirty="0" err="1"/>
              <a:t>Caryotype</a:t>
            </a:r>
            <a:r>
              <a:rPr lang="en-CA" sz="2800" dirty="0"/>
              <a:t> of a male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64439" y="383674"/>
            <a:ext cx="4022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800" dirty="0" err="1"/>
              <a:t>Caryotype</a:t>
            </a:r>
            <a:r>
              <a:rPr lang="en-CA" sz="2800" dirty="0"/>
              <a:t> of a female</a:t>
            </a:r>
          </a:p>
        </p:txBody>
      </p:sp>
    </p:spTree>
    <p:extLst>
      <p:ext uri="{BB962C8B-B14F-4D97-AF65-F5344CB8AC3E}">
        <p14:creationId xmlns:p14="http://schemas.microsoft.com/office/powerpoint/2010/main" val="24240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-15875" y="-171450"/>
            <a:ext cx="4259263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Genetic Diversity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-17463" y="549275"/>
            <a:ext cx="9144001" cy="525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Is the variation of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genes</a:t>
            </a:r>
            <a:r>
              <a:rPr lang="en-US" altLang="en-US" dirty="0" smtClean="0"/>
              <a:t> among individuals of the same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species.</a:t>
            </a:r>
          </a:p>
          <a:p>
            <a:pPr eaLnBrk="1" hangingPunct="1"/>
            <a:r>
              <a:rPr lang="en-US" altLang="en-US" dirty="0" smtClean="0"/>
              <a:t>Prevents extinction (no diversity, no way to adapt and survive)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Every one of us is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unique</a:t>
            </a:r>
            <a:r>
              <a:rPr lang="en-US" altLang="en-US" dirty="0" smtClean="0"/>
              <a:t> because of the chromosomes we receive from our parents by pure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chance</a:t>
            </a:r>
            <a:r>
              <a:rPr lang="en-US" altLang="en-US" dirty="0" smtClean="0"/>
              <a:t>. (23 sperm, 23 egg)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more individuals </a:t>
            </a:r>
            <a:r>
              <a:rPr lang="en-US" altLang="en-US" dirty="0" smtClean="0"/>
              <a:t>in a population, the greater the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genetic diversity.</a:t>
            </a:r>
          </a:p>
        </p:txBody>
      </p:sp>
    </p:spTree>
    <p:extLst>
      <p:ext uri="{BB962C8B-B14F-4D97-AF65-F5344CB8AC3E}">
        <p14:creationId xmlns:p14="http://schemas.microsoft.com/office/powerpoint/2010/main" val="20249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166461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Factors contributing to Genetic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3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200" b="1" i="1" dirty="0" smtClean="0"/>
              <a:t>Genetic recombination</a:t>
            </a:r>
            <a:r>
              <a:rPr lang="en-US" sz="3200" dirty="0" smtClean="0"/>
              <a:t>:  s</a:t>
            </a:r>
            <a:r>
              <a:rPr lang="en-CA" sz="3200" dirty="0" err="1" smtClean="0"/>
              <a:t>imilar</a:t>
            </a:r>
            <a:r>
              <a:rPr lang="en-CA" sz="3200" dirty="0" smtClean="0"/>
              <a:t> chromosomes </a:t>
            </a:r>
            <a:r>
              <a:rPr lang="en-CA" sz="3200" dirty="0" smtClean="0">
                <a:solidFill>
                  <a:schemeClr val="bg2">
                    <a:lumMod val="50000"/>
                  </a:schemeClr>
                </a:solidFill>
              </a:rPr>
              <a:t>exchange parts </a:t>
            </a:r>
            <a:r>
              <a:rPr lang="en-CA" sz="3200" dirty="0" smtClean="0"/>
              <a:t>of their genes during the beginning of </a:t>
            </a:r>
            <a:r>
              <a:rPr lang="en-CA" sz="3200" dirty="0" smtClean="0">
                <a:solidFill>
                  <a:schemeClr val="bg2">
                    <a:lumMod val="50000"/>
                  </a:schemeClr>
                </a:solidFill>
              </a:rPr>
              <a:t>meiosis (crossing over)</a:t>
            </a:r>
          </a:p>
          <a:p>
            <a:pPr lvl="1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b="1" i="1" dirty="0" smtClean="0"/>
              <a:t>Genetic mutation</a:t>
            </a:r>
            <a:r>
              <a:rPr lang="en-US" dirty="0" smtClean="0"/>
              <a:t>: where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random changes </a:t>
            </a:r>
            <a:r>
              <a:rPr lang="en-US" dirty="0" smtClean="0"/>
              <a:t>happen in the bases of DNA (A,C,T,G). </a:t>
            </a:r>
            <a:r>
              <a:rPr lang="en-US" sz="3200" dirty="0" smtClean="0"/>
              <a:t>This can be caused by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UV rays, X rays or cigarette smoke.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09600" indent="-609600" eaLnBrk="1" hangingPunct="1">
              <a:buFont typeface="Arial" charset="0"/>
              <a:buChar char="•"/>
              <a:defRPr/>
            </a:pPr>
            <a:r>
              <a:rPr lang="en-US" b="1" i="1" dirty="0" smtClean="0"/>
              <a:t>Population mixing</a:t>
            </a:r>
            <a:r>
              <a:rPr lang="en-US" dirty="0" smtClean="0"/>
              <a:t>: where individuals from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different </a:t>
            </a:r>
            <a:r>
              <a:rPr lang="en-US" dirty="0" smtClean="0"/>
              <a:t>populations (races)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breed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four main conditions for life include: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Presence of essential chemical elements (ex: 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Presence of an energy source (ex: sun)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Presence of liquid water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very long period of time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Txbk</a:t>
            </a:r>
            <a:r>
              <a:rPr lang="en-US" dirty="0" smtClean="0"/>
              <a:t> p. 303 Figure 10.3</a:t>
            </a:r>
          </a:p>
        </p:txBody>
      </p:sp>
    </p:spTree>
    <p:extLst>
      <p:ext uri="{BB962C8B-B14F-4D97-AF65-F5344CB8AC3E}">
        <p14:creationId xmlns:p14="http://schemas.microsoft.com/office/powerpoint/2010/main" val="19354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Single celled organisms </a:t>
            </a:r>
            <a:r>
              <a:rPr lang="en-CA" dirty="0"/>
              <a:t>can perform all the basic functions to survive.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>Multi-celled </a:t>
            </a:r>
            <a:r>
              <a:rPr lang="en-CA" dirty="0"/>
              <a:t>organisms being more complex require cells to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specialize and work together </a:t>
            </a:r>
            <a:r>
              <a:rPr lang="en-CA" dirty="0"/>
              <a:t>to perform these same functions.</a:t>
            </a:r>
          </a:p>
          <a:p>
            <a:pPr>
              <a:buFont typeface="Wingdings" pitchFamily="2" charset="2"/>
              <a:buChar char="§"/>
            </a:pPr>
            <a:r>
              <a:rPr lang="en-CA" dirty="0"/>
              <a:t>These cells are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grouped</a:t>
            </a:r>
            <a:r>
              <a:rPr lang="en-CA" dirty="0"/>
              <a:t> into:</a:t>
            </a:r>
          </a:p>
          <a:p>
            <a:pPr lvl="4">
              <a:buFont typeface="Wingdings" pitchFamily="2" charset="2"/>
              <a:buChar char="§"/>
            </a:pPr>
            <a:r>
              <a:rPr lang="en-CA" dirty="0"/>
              <a:t>Tissues</a:t>
            </a:r>
          </a:p>
          <a:p>
            <a:pPr lvl="4">
              <a:buFont typeface="Wingdings" pitchFamily="2" charset="2"/>
              <a:buChar char="§"/>
            </a:pPr>
            <a:r>
              <a:rPr lang="en-CA" sz="1800" dirty="0"/>
              <a:t>Organs</a:t>
            </a:r>
          </a:p>
          <a:p>
            <a:pPr lvl="4">
              <a:buFont typeface="Wingdings" pitchFamily="2" charset="2"/>
              <a:buChar char="§"/>
            </a:pPr>
            <a:r>
              <a:rPr lang="en-CA" sz="2400" dirty="0"/>
              <a:t>Organ Systems</a:t>
            </a:r>
            <a:r>
              <a:rPr lang="en-CA" dirty="0" smtClean="0"/>
              <a:t> </a:t>
            </a:r>
          </a:p>
          <a:p>
            <a:pPr lvl="4">
              <a:buFont typeface="Wingdings" pitchFamily="2" charset="2"/>
              <a:buChar char="§"/>
            </a:pPr>
            <a:r>
              <a:rPr lang="en-US" sz="3600" dirty="0" smtClean="0"/>
              <a:t>Organisms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58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790234"/>
              </p:ext>
            </p:extLst>
          </p:nvPr>
        </p:nvGraphicFramePr>
        <p:xfrm>
          <a:off x="96254" y="1405890"/>
          <a:ext cx="902172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Presence of Essential Chemical Elements</a:t>
                      </a:r>
                      <a:endParaRPr lang="en-CA" sz="1400" dirty="0" smtClean="0"/>
                    </a:p>
                    <a:p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Presence of Energy Source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Presence of Liquid Water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very long period of Time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 molecules such as Carbon, Oxygen, Hydrogen &amp; Nitrogen undergo chemical reactions and bond together to form complex molecules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synthesis</a:t>
                      </a:r>
                      <a:r>
                        <a:rPr lang="en-US" sz="1400" baseline="0" dirty="0" smtClean="0"/>
                        <a:t> of complex molecules requires a high amount of energy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 provides the essential elements hydrogen and oxygen. Water also provides a location</a:t>
                      </a:r>
                      <a:r>
                        <a:rPr lang="en-US" sz="1400" baseline="0" dirty="0" smtClean="0"/>
                        <a:t> for chemical reactions to take place and eventually form living cells.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More time passes, the more molecular bonds form, and the greater the chances of creating</a:t>
                      </a:r>
                      <a:r>
                        <a:rPr lang="en-US" sz="1400" baseline="0" dirty="0" smtClean="0"/>
                        <a:t> living cells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Source(s)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Early Earth’s atmosphere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-UV rays from the sun,</a:t>
                      </a:r>
                    </a:p>
                    <a:p>
                      <a:r>
                        <a:rPr lang="en-US" sz="1400" dirty="0" smtClean="0"/>
                        <a:t>-Electrical discharges by lightening,</a:t>
                      </a:r>
                    </a:p>
                    <a:p>
                      <a:r>
                        <a:rPr lang="en-US" sz="1400" dirty="0" smtClean="0"/>
                        <a:t>-Heat released from volcanoes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???? Yet unknown?????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34290" marB="34290">
                    <a:pattFill prst="wdUpDiag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presence of the required elements in the atmosphere would allow for the first complex organic molecules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34290" marB="3429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</a:t>
                      </a:r>
                      <a:r>
                        <a:rPr lang="en-US" sz="1400" baseline="0" dirty="0" smtClean="0"/>
                        <a:t> strong evolutionary evidence to support the emergence of the first living organisms occurring in water, protected living cells from harsh climate on land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Probability of the right combinations</a:t>
                      </a:r>
                      <a:r>
                        <a:rPr lang="en-US" sz="1400" baseline="0" dirty="0" smtClean="0"/>
                        <a:t> of factors to produce life: </a:t>
                      </a:r>
                    </a:p>
                    <a:p>
                      <a:r>
                        <a:rPr lang="en-US" sz="1400" baseline="0" dirty="0" smtClean="0"/>
                        <a:t>1 in 1 000 000 000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25" y="302840"/>
            <a:ext cx="7406640" cy="523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Conditions Essential for Life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7494260" y="5327167"/>
            <a:ext cx="1571365" cy="11640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4" name="Rectangle 13"/>
          <p:cNvSpPr/>
          <p:nvPr/>
        </p:nvSpPr>
        <p:spPr>
          <a:xfrm>
            <a:off x="7409443" y="3673138"/>
            <a:ext cx="1629697" cy="115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5" name="TextBox 14"/>
          <p:cNvSpPr txBox="1"/>
          <p:nvPr/>
        </p:nvSpPr>
        <p:spPr>
          <a:xfrm>
            <a:off x="7357983" y="3661202"/>
            <a:ext cx="1755264" cy="156966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Based on fossil evidence, the first living cells appeared between 3.8 and 3.5 billion years ago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did you rememb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0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do we know about cells?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11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Take 10 minutes and record what you know about the cell.  This can be done in point form, by creating a mind map, a table or through a free write.  </a:t>
            </a:r>
          </a:p>
          <a:p>
            <a:r>
              <a:rPr lang="en-US" dirty="0" smtClean="0"/>
              <a:t>We will then go over together what we know.</a:t>
            </a:r>
            <a:endParaRPr lang="en-US" dirty="0"/>
          </a:p>
          <a:p>
            <a:r>
              <a:rPr lang="en-US" dirty="0" smtClean="0"/>
              <a:t>The following prompts may be useful as you complete this activity: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71239"/>
              </p:ext>
            </p:extLst>
          </p:nvPr>
        </p:nvGraphicFramePr>
        <p:xfrm>
          <a:off x="438150" y="4495800"/>
          <a:ext cx="8534400" cy="281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483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Definition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Types of cells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Parts (of)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Function(s)</a:t>
                      </a:r>
                      <a:endParaRPr lang="en-CA" sz="3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CA" sz="3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Size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Growth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Living?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Importance</a:t>
                      </a:r>
                      <a:endParaRPr lang="en-CA" sz="3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7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6786"/>
            <a:ext cx="4040337" cy="2862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188640"/>
            <a:ext cx="7543800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Cells</a:t>
            </a:r>
            <a:br>
              <a:rPr lang="en-US" dirty="0" smtClean="0"/>
            </a:br>
            <a:r>
              <a:rPr lang="en-US" dirty="0" smtClean="0"/>
              <a:t>p.126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38" y="1704048"/>
            <a:ext cx="7543800" cy="1231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FF33"/>
                </a:solidFill>
              </a:rPr>
              <a:t>The cell is the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basic structural </a:t>
            </a:r>
            <a:r>
              <a:rPr lang="en-US" dirty="0" smtClean="0">
                <a:solidFill>
                  <a:srgbClr val="66FF33"/>
                </a:solidFill>
              </a:rPr>
              <a:t>unit of </a:t>
            </a:r>
            <a:r>
              <a:rPr lang="en-US" b="1" u="sng" dirty="0" smtClean="0">
                <a:solidFill>
                  <a:srgbClr val="66FF33"/>
                </a:solidFill>
              </a:rPr>
              <a:t>life.</a:t>
            </a:r>
            <a:endParaRPr lang="en-US" b="1" u="sng" dirty="0" smtClean="0"/>
          </a:p>
        </p:txBody>
      </p:sp>
      <p:pic>
        <p:nvPicPr>
          <p:cNvPr id="47108" name="Picture 4" descr="movingamoeb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0447" y="-114379"/>
            <a:ext cx="1696119" cy="226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345618" y="2163369"/>
            <a:ext cx="455900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We are made of about 10,000 billion cells</a:t>
            </a:r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3200" dirty="0" smtClean="0"/>
              <a:t>At the beginning, all cells are </a:t>
            </a:r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the same</a:t>
            </a:r>
            <a:r>
              <a:rPr lang="en-US" altLang="en-US" sz="3200" dirty="0" smtClean="0"/>
              <a:t>, but as they develop, they become </a:t>
            </a:r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specialized</a:t>
            </a:r>
            <a:r>
              <a:rPr lang="en-US" altLang="en-US" sz="3200" dirty="0" smtClean="0"/>
              <a:t>.</a:t>
            </a:r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4686" y="5615925"/>
            <a:ext cx="75438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6FF33"/>
                </a:solidFill>
              </a:rPr>
              <a:t>There are about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200 types </a:t>
            </a:r>
            <a:r>
              <a:rPr lang="en-US" dirty="0" smtClean="0">
                <a:solidFill>
                  <a:srgbClr val="66FF33"/>
                </a:solidFill>
              </a:rPr>
              <a:t>of cells that vary 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function</a:t>
            </a:r>
            <a:r>
              <a:rPr lang="en-US" dirty="0" smtClean="0">
                <a:solidFill>
                  <a:srgbClr val="66FF33"/>
                </a:solidFill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3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vs. Plant Cell</a:t>
            </a:r>
            <a:endParaRPr lang="en-CA" dirty="0"/>
          </a:p>
        </p:txBody>
      </p:sp>
      <p:pic>
        <p:nvPicPr>
          <p:cNvPr id="2050" name="Picture 2" descr="Image result for plant vs animal ce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1737</Words>
  <Application>Microsoft Office PowerPoint</Application>
  <PresentationFormat>On-screen Show (4:3)</PresentationFormat>
  <Paragraphs>208</Paragraphs>
  <Slides>40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Arial</vt:lpstr>
      <vt:lpstr>Calibri</vt:lpstr>
      <vt:lpstr>Tahoma</vt:lpstr>
      <vt:lpstr>Wingdings</vt:lpstr>
      <vt:lpstr>Office Theme</vt:lpstr>
      <vt:lpstr>Cells</vt:lpstr>
      <vt:lpstr>Conditions Essential for life</vt:lpstr>
      <vt:lpstr>PowerPoint Presentation</vt:lpstr>
      <vt:lpstr>PowerPoint Presentation</vt:lpstr>
      <vt:lpstr>Conditions Essential for Life</vt:lpstr>
      <vt:lpstr>PowerPoint Presentation</vt:lpstr>
      <vt:lpstr>What do we know about cells?</vt:lpstr>
      <vt:lpstr>Cells p.126 </vt:lpstr>
      <vt:lpstr>Animal vs. Plant Cell</vt:lpstr>
      <vt:lpstr>Review of Cells</vt:lpstr>
      <vt:lpstr>DNA </vt:lpstr>
      <vt:lpstr>Double helix</vt:lpstr>
      <vt:lpstr>PowerPoint Presentation</vt:lpstr>
      <vt:lpstr>PowerPoint Presentation</vt:lpstr>
      <vt:lpstr>Chromosomes &amp; Genes</vt:lpstr>
      <vt:lpstr>PowerPoint Presentation</vt:lpstr>
      <vt:lpstr>PowerPoint Presentation</vt:lpstr>
      <vt:lpstr>Cell Division</vt:lpstr>
      <vt:lpstr>How do cells Multiply?</vt:lpstr>
      <vt:lpstr>Two Functions of Mitosis</vt:lpstr>
      <vt:lpstr>PowerPoint Presentation</vt:lpstr>
      <vt:lpstr>PowerPoint Presentation</vt:lpstr>
      <vt:lpstr>Process of Mitosis: https://www.youtube.com/watch?v=f-ldPgEfAHI </vt:lpstr>
      <vt:lpstr>Process of Mitosis:</vt:lpstr>
      <vt:lpstr>Meiosis https://www.youtube.com/watch?v=toWK0fIyFlY (sex cell division)</vt:lpstr>
      <vt:lpstr>Gamete Formation</vt:lpstr>
      <vt:lpstr>Meiosis</vt:lpstr>
      <vt:lpstr>Mitosis vs Meiosis</vt:lpstr>
      <vt:lpstr>PowerPoint Presentation</vt:lpstr>
      <vt:lpstr>Summary of M&amp;M</vt:lpstr>
      <vt:lpstr>PowerPoint Presentation</vt:lpstr>
      <vt:lpstr>Fertilization</vt:lpstr>
      <vt:lpstr>PowerPoint Presentation</vt:lpstr>
      <vt:lpstr>Questions</vt:lpstr>
      <vt:lpstr> Cellular Organization</vt:lpstr>
      <vt:lpstr>PowerPoint Presentation</vt:lpstr>
      <vt:lpstr>PowerPoint Presentation</vt:lpstr>
      <vt:lpstr>Genetic Diversity</vt:lpstr>
      <vt:lpstr>Factors contributing to Genetic Diversity</vt:lpstr>
      <vt:lpstr>What’s Next?</vt:lpstr>
    </vt:vector>
  </TitlesOfParts>
  <Company>RSB-SCCM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Organization of Living Organisms</dc:title>
  <dc:creator>Carmelina Ippolito</dc:creator>
  <cp:lastModifiedBy>Carmelina Ippolito</cp:lastModifiedBy>
  <cp:revision>42</cp:revision>
  <dcterms:created xsi:type="dcterms:W3CDTF">2015-09-03T00:08:53Z</dcterms:created>
  <dcterms:modified xsi:type="dcterms:W3CDTF">2019-09-03T16:19:29Z</dcterms:modified>
</cp:coreProperties>
</file>